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Gill Sans" panose="02020500000000000000" charset="0"/>
      <p:regular r:id="rId31"/>
      <p:bold r:id="rId32"/>
    </p:embeddedFont>
    <p:embeddedFont>
      <p:font typeface="Lato" panose="02020500000000000000" charset="0"/>
      <p:regular r:id="rId33"/>
      <p:bold r:id="rId34"/>
      <p:italic r:id="rId35"/>
      <p:boldItalic r:id="rId36"/>
    </p:embeddedFont>
    <p:embeddedFont>
      <p:font typeface="Open Sans" panose="02020500000000000000" charset="0"/>
      <p:regular r:id="rId37"/>
      <p:bold r:id="rId38"/>
      <p:italic r:id="rId39"/>
      <p:boldItalic r:id="rId40"/>
    </p:embeddedFont>
    <p:embeddedFont>
      <p:font typeface="Raleway" panose="02020500000000000000" charset="0"/>
      <p:regular r:id="rId41"/>
      <p:bold r:id="rId42"/>
      <p:italic r:id="rId43"/>
      <p:boldItalic r:id="rId44"/>
    </p:embeddedFont>
    <p:embeddedFont>
      <p:font typeface="Roboto Slab" panose="02020500000000000000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be99377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be99377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Distance 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is the distance from the city bringing most of their clients</a:t>
            </a:r>
            <a:endParaRPr sz="16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Price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is the monthly mean price</a:t>
            </a:r>
            <a:endParaRPr sz="16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Flights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is the monthly mean number of flights.</a:t>
            </a:r>
            <a:endParaRPr sz="16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直接影響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（</a:t>
            </a:r>
            <a:r>
              <a:rPr lang="zh-TW" sz="16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距離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-&gt;</a:t>
            </a:r>
            <a:r>
              <a:rPr lang="zh-TW" sz="16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航班）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：客戶對距離的負面看法。</a:t>
            </a:r>
            <a:endParaRPr sz="16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間接影響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（</a:t>
            </a:r>
            <a:r>
              <a:rPr lang="zh-TW" sz="16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距離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-&gt;</a:t>
            </a:r>
            <a:r>
              <a:rPr lang="zh-TW" sz="16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價格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-&gt;</a:t>
            </a:r>
            <a:r>
              <a:rPr lang="zh-TW" sz="16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航班）：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距離增加，迫使公司降低價格並產生航班增量。</a:t>
            </a:r>
            <a:endParaRPr sz="16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be993770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be993770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Distance 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is the distance from the city bringing most of their clients</a:t>
            </a:r>
            <a:endParaRPr sz="16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Price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is the monthly mean price</a:t>
            </a:r>
            <a:endParaRPr sz="16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Flights</a:t>
            </a:r>
            <a:r>
              <a:rPr lang="zh-TW" sz="16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is the monthly mean number of flights.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be993770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be993770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be993770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0be993770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chemeClr val="dk1"/>
                </a:solidFill>
              </a:rPr>
              <a:t>𝐼 = 𝑖∗ , 𝑈 = 𝑢 ∗refers to a the situation where the value of 𝐼 is muted from the reality, typically set the value as null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be993770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0be993770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be993770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0be993770a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c3190537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0c3190537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c3190537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c3190537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c3190537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c3190537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6C6C6C"/>
                </a:solidFill>
                <a:highlight>
                  <a:srgbClr val="FFFFFF"/>
                </a:highlight>
              </a:rPr>
              <a:t>90% sparse – meaning that 90% of its cells are either not filled with data or are zeros.</a:t>
            </a:r>
            <a:endParaRPr sz="1350">
              <a:solidFill>
                <a:srgbClr val="6C6C6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6C6C6C"/>
                </a:solidFill>
                <a:highlight>
                  <a:srgbClr val="FFFFFF"/>
                </a:highlight>
              </a:rPr>
              <a:t>Adressa, Globo 新聞推薦</a:t>
            </a:r>
            <a:endParaRPr sz="1350">
              <a:solidFill>
                <a:srgbClr val="6C6C6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6C6C6C"/>
                </a:solidFill>
                <a:highlight>
                  <a:srgbClr val="FFFFFF"/>
                </a:highlight>
              </a:rPr>
              <a:t>Yelp 商品評論</a:t>
            </a:r>
            <a:endParaRPr sz="1350">
              <a:solidFill>
                <a:srgbClr val="6C6C6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rgbClr val="6C6C6C"/>
                </a:solidFill>
                <a:highlight>
                  <a:srgbClr val="FFFFFF"/>
                </a:highlight>
              </a:rPr>
              <a:t>Gowalla 社交網路服務，可記錄移動位置點</a:t>
            </a:r>
            <a:endParaRPr sz="1350">
              <a:solidFill>
                <a:srgbClr val="6C6C6C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0c3190537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0c3190537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Expo 分別估計用戶偏好和曝光的機率模型。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CausE separate the training set into debiased and biased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BS 加 biased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Reg 是一種基於正則化的方法，它有意降低短尾項目的權重，覆蓋更多項目，從而改進長尾推薦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IPW</a:t>
            </a:r>
            <a:r>
              <a:rPr lang="zh-TW">
                <a:solidFill>
                  <a:srgbClr val="292929"/>
                </a:solidFill>
                <a:highlight>
                  <a:srgbClr val="FFFFFF"/>
                </a:highlight>
              </a:rPr>
              <a:t>分析數據的主要問題是群體不平衡。這可能會在組之間產生有偏見，所以做</a:t>
            </a:r>
            <a:r>
              <a:rPr lang="zh-TW">
                <a:solidFill>
                  <a:schemeClr val="dk1"/>
                </a:solidFill>
                <a:highlight>
                  <a:srgbClr val="FFFFFF"/>
                </a:highlight>
              </a:rPr>
              <a:t>逆概率加權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Dice Disentangling User Interest and Conformity，此篇baseline (loss不同、沒有-c的那一項)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b62e2695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b62e2695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c3190537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0c3190537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c3190537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0c3190537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c3190537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0c3190537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c31905372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0c31905372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0c31905372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0c31905372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b62e26951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b62e26951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b62e26951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b62e26951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b62e26951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b62e26951_0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/>
              <a:t>Y: ranking score (e.g., the probability of interaction)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b62e26951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b62e26951_0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b62e26951_0_1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b62e26951_0_1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b62e26951_0_2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b62e26951_0_2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b62e26951_0_1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b62e26951_0_1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 2">
  <p:cSld name="AUTOLAYOUT_2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172350" y="3694325"/>
            <a:ext cx="8811900" cy="1296900"/>
          </a:xfrm>
          <a:prstGeom prst="rect">
            <a:avLst/>
          </a:prstGeom>
          <a:solidFill>
            <a:srgbClr val="E2E6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172350" y="152100"/>
            <a:ext cx="6990600" cy="3416100"/>
          </a:xfrm>
          <a:prstGeom prst="rect">
            <a:avLst/>
          </a:prstGeom>
          <a:solidFill>
            <a:srgbClr val="E4EE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7324600" y="152100"/>
            <a:ext cx="1659600" cy="3416100"/>
          </a:xfrm>
          <a:prstGeom prst="rect">
            <a:avLst/>
          </a:prstGeom>
          <a:solidFill>
            <a:srgbClr val="E4EE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822425" y="529275"/>
            <a:ext cx="5788200" cy="265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sz="3600" b="1">
                <a:solidFill>
                  <a:srgbClr val="343C44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822425" y="3975600"/>
            <a:ext cx="4026600" cy="76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1600"/>
              <a:buNone/>
              <a:defRPr sz="1600" b="1">
                <a:solidFill>
                  <a:srgbClr val="343C44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1600"/>
              <a:buNone/>
              <a:defRPr sz="1600" b="1">
                <a:solidFill>
                  <a:srgbClr val="343C4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1600"/>
              <a:buNone/>
              <a:defRPr sz="1600" b="1">
                <a:solidFill>
                  <a:srgbClr val="343C4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1600"/>
              <a:buNone/>
              <a:defRPr sz="1600" b="1">
                <a:solidFill>
                  <a:srgbClr val="343C4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1600"/>
              <a:buNone/>
              <a:defRPr sz="1600" b="1">
                <a:solidFill>
                  <a:srgbClr val="343C4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1600"/>
              <a:buNone/>
              <a:defRPr sz="1600" b="1">
                <a:solidFill>
                  <a:srgbClr val="343C4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1600"/>
              <a:buNone/>
              <a:defRPr sz="1600" b="1">
                <a:solidFill>
                  <a:srgbClr val="343C4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1600"/>
              <a:buNone/>
              <a:defRPr sz="1600" b="1">
                <a:solidFill>
                  <a:srgbClr val="343C4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1600"/>
              <a:buNone/>
              <a:defRPr sz="1600" b="1">
                <a:solidFill>
                  <a:srgbClr val="343C4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">
  <p:cSld name="AUTOLAYOUT_3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-29" y="0"/>
            <a:ext cx="9144000" cy="1741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 rot="10800000">
            <a:off x="7697100" y="-25"/>
            <a:ext cx="9624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 rot="10800000">
            <a:off x="5750475" y="-25"/>
            <a:ext cx="1946700" cy="17415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 flipH="1">
            <a:off x="8659500" y="-25"/>
            <a:ext cx="484500" cy="17415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Char char="●"/>
              <a:defRPr sz="1800">
                <a:solidFill>
                  <a:srgbClr val="616161"/>
                </a:solidFill>
              </a:defRPr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100"/>
              <a:buChar char="○"/>
              <a:defRPr sz="1400">
                <a:solidFill>
                  <a:srgbClr val="616161"/>
                </a:solidFill>
              </a:defRPr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100"/>
              <a:buChar char="■"/>
              <a:defRPr sz="1400">
                <a:solidFill>
                  <a:srgbClr val="616161"/>
                </a:solidFill>
              </a:defRPr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100"/>
              <a:buChar char="●"/>
              <a:defRPr sz="1400">
                <a:solidFill>
                  <a:srgbClr val="616161"/>
                </a:solidFill>
              </a:defRPr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100"/>
              <a:buChar char="○"/>
              <a:defRPr sz="1400">
                <a:solidFill>
                  <a:srgbClr val="616161"/>
                </a:solidFill>
              </a:defRPr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100"/>
              <a:buChar char="■"/>
              <a:defRPr sz="1400">
                <a:solidFill>
                  <a:srgbClr val="616161"/>
                </a:solidFill>
              </a:defRPr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100"/>
              <a:buChar char="●"/>
              <a:defRPr sz="1400">
                <a:solidFill>
                  <a:srgbClr val="616161"/>
                </a:solidFill>
              </a:defRPr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100"/>
              <a:buChar char="○"/>
              <a:defRPr sz="1400">
                <a:solidFill>
                  <a:srgbClr val="616161"/>
                </a:solidFill>
              </a:defRPr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100"/>
              <a:buChar char="■"/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 3">
  <p:cSld name="AUTOLAYOUT_5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390450" y="361375"/>
            <a:ext cx="8363100" cy="100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700" b="0"/>
            </a:lvl1pPr>
            <a:lvl2pPr lvl="1">
              <a:buNone/>
              <a:defRPr sz="1700" b="0"/>
            </a:lvl2pPr>
            <a:lvl3pPr lvl="2">
              <a:buNone/>
              <a:defRPr sz="1700" b="0"/>
            </a:lvl3pPr>
            <a:lvl4pPr lvl="3">
              <a:buNone/>
              <a:defRPr sz="1700" b="0"/>
            </a:lvl4pPr>
            <a:lvl5pPr lvl="4">
              <a:buNone/>
              <a:defRPr sz="1700" b="0"/>
            </a:lvl5pPr>
            <a:lvl6pPr lvl="5">
              <a:buNone/>
              <a:defRPr sz="1700" b="0"/>
            </a:lvl6pPr>
            <a:lvl7pPr lvl="6">
              <a:buNone/>
              <a:defRPr sz="1700" b="0"/>
            </a:lvl7pPr>
            <a:lvl8pPr lvl="7">
              <a:buNone/>
              <a:defRPr sz="1700" b="0"/>
            </a:lvl8pPr>
            <a:lvl9pPr lvl="8">
              <a:buNone/>
              <a:defRPr sz="1700"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700">
                <a:solidFill>
                  <a:srgbClr val="61616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700">
                <a:solidFill>
                  <a:srgbClr val="61616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700">
                <a:solidFill>
                  <a:srgbClr val="61616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700">
                <a:solidFill>
                  <a:srgbClr val="61616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700">
                <a:solidFill>
                  <a:srgbClr val="61616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700">
                <a:solidFill>
                  <a:srgbClr val="61616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700">
                <a:solidFill>
                  <a:srgbClr val="61616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700">
                <a:solidFill>
                  <a:srgbClr val="61616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700">
                <a:solidFill>
                  <a:srgbClr val="61616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508175" y="529275"/>
            <a:ext cx="6710700" cy="26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Model-Agnostic Counterfactual Reasoning for </a:t>
            </a:r>
            <a:r>
              <a:rPr lang="zh-TW">
                <a:solidFill>
                  <a:srgbClr val="D62828"/>
                </a:solidFill>
              </a:rPr>
              <a:t>Eliminating Popularity Bias</a:t>
            </a:r>
            <a:r>
              <a:rPr lang="zh-TW"/>
              <a:t> in Recommender System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561225" y="3804825"/>
            <a:ext cx="45321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zh-TW" sz="1920" b="1"/>
              <a:t>ADVISOR: JIA-LING KOH</a:t>
            </a:r>
            <a:endParaRPr sz="192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zh-TW" sz="1920" b="1"/>
              <a:t>PRESENTER: CHENG-WEI CHEN</a:t>
            </a:r>
            <a:endParaRPr sz="192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zh-TW" sz="1920" b="1"/>
              <a:t>SOURCE: KDD’21</a:t>
            </a:r>
            <a:endParaRPr sz="192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zh-TW" sz="1920" b="1"/>
              <a:t>DATE: 2022/1/</a:t>
            </a:r>
            <a:r>
              <a:rPr lang="zh-TW" sz="1920"/>
              <a:t>26</a:t>
            </a:r>
            <a:endParaRPr sz="222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Natural direct effect(NDE):</a:t>
            </a: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19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zh-TW" sz="19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Distance</a:t>
            </a: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-&gt; </a:t>
            </a:r>
            <a:r>
              <a:rPr lang="zh-TW" sz="19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Flights)</a:t>
            </a:r>
            <a:endParaRPr sz="19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Total Indirect effect(TIE):</a:t>
            </a: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19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zh-TW" sz="19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Distance</a:t>
            </a: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-&gt; </a:t>
            </a:r>
            <a:r>
              <a:rPr lang="zh-TW" sz="19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Price</a:t>
            </a: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-&gt; </a:t>
            </a:r>
            <a:r>
              <a:rPr lang="zh-TW" sz="1900" i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Flights)</a:t>
            </a:r>
            <a:endParaRPr sz="19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Total effect (TE) = TIE +NDE</a:t>
            </a:r>
            <a:endParaRPr sz="2100"/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125" y="1812573"/>
            <a:ext cx="3760725" cy="30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86967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>
                <a:solidFill>
                  <a:schemeClr val="dk2"/>
                </a:solidFill>
              </a:rPr>
              <a:t>Causal graph </a:t>
            </a:r>
            <a:r>
              <a:rPr lang="zh-TW" sz="2350">
                <a:solidFill>
                  <a:schemeClr val="accent5"/>
                </a:solidFill>
              </a:rPr>
              <a:t>(take airplane company as example)</a:t>
            </a:r>
            <a:endParaRPr sz="235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 l="3818"/>
          <a:stretch/>
        </p:blipFill>
        <p:spPr>
          <a:xfrm>
            <a:off x="5236775" y="1812575"/>
            <a:ext cx="3617075" cy="30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Price</a:t>
            </a: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&lt;= </a:t>
            </a:r>
            <a:r>
              <a:rPr lang="zh-TW" sz="1900" b="1">
                <a:solidFill>
                  <a:schemeClr val="accent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-3 Distance</a:t>
            </a: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+ Random_1</a:t>
            </a:r>
            <a:endParaRPr sz="19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Flights</a:t>
            </a: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&lt;= </a:t>
            </a:r>
            <a:r>
              <a:rPr lang="zh-TW" b="1">
                <a:solidFill>
                  <a:schemeClr val="accent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-10 Distance + -5 Price</a:t>
            </a:r>
            <a:r>
              <a:rPr lang="zh-TW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+ </a:t>
            </a: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Random_2</a:t>
            </a:r>
            <a:endParaRPr sz="19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lang="zh-TW" sz="1900" b="1">
                <a:solidFill>
                  <a:schemeClr val="accent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(-10 + (-5)(-3) ) Distance</a:t>
            </a: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+ Random_3 </a:t>
            </a:r>
            <a:endParaRPr sz="1900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= </a:t>
            </a:r>
            <a:r>
              <a:rPr lang="zh-TW" sz="1900" b="1">
                <a:solidFill>
                  <a:schemeClr val="accent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5 Distance</a:t>
            </a:r>
            <a:r>
              <a:rPr lang="zh-TW" sz="19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+ Random_3</a:t>
            </a:r>
            <a:endParaRPr sz="2200" b="1">
              <a:solidFill>
                <a:srgbClr val="292929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86967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>
                <a:solidFill>
                  <a:schemeClr val="dk2"/>
                </a:solidFill>
              </a:rPr>
              <a:t>Causal graph </a:t>
            </a:r>
            <a:r>
              <a:rPr lang="zh-TW" sz="2350">
                <a:solidFill>
                  <a:schemeClr val="accent5"/>
                </a:solidFill>
              </a:rPr>
              <a:t>(take airplane company as example)</a:t>
            </a:r>
            <a:endParaRPr sz="2350">
              <a:solidFill>
                <a:schemeClr val="accent5"/>
              </a:solidFill>
            </a:endParaRPr>
          </a:p>
        </p:txBody>
      </p:sp>
      <p:sp>
        <p:nvSpPr>
          <p:cNvPr id="217" name="Google Shape;21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Causal graph </a:t>
            </a:r>
            <a:endParaRPr sz="2650">
              <a:solidFill>
                <a:schemeClr val="accent5"/>
              </a:solidFill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150" y="1746775"/>
            <a:ext cx="2264725" cy="30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/>
        </p:nvSpPr>
        <p:spPr>
          <a:xfrm>
            <a:off x="570600" y="1700175"/>
            <a:ext cx="4153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𝑌 (.) means the value function of Y</a:t>
            </a:r>
            <a:endParaRPr sz="18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Ex:</a:t>
            </a:r>
            <a:endParaRPr sz="1800"/>
          </a:p>
        </p:txBody>
      </p:sp>
      <p:sp>
        <p:nvSpPr>
          <p:cNvPr id="226" name="Google Shape;226;p27"/>
          <p:cNvSpPr/>
          <p:nvPr/>
        </p:nvSpPr>
        <p:spPr>
          <a:xfrm>
            <a:off x="5381250" y="2190900"/>
            <a:ext cx="593100" cy="30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 txBox="1"/>
          <p:nvPr/>
        </p:nvSpPr>
        <p:spPr>
          <a:xfrm>
            <a:off x="737813" y="2729650"/>
            <a:ext cx="1024800" cy="538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 -&gt; Y</a:t>
            </a:r>
            <a:endParaRPr sz="2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737825" y="3481000"/>
            <a:ext cx="1024800" cy="53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 -&gt; Y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1918025" y="3229575"/>
            <a:ext cx="593100" cy="30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 txBox="1"/>
          <p:nvPr/>
        </p:nvSpPr>
        <p:spPr>
          <a:xfrm>
            <a:off x="2574875" y="3112425"/>
            <a:ext cx="854400" cy="53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NDE</a:t>
            </a:r>
            <a:endParaRPr sz="2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737813" y="4400475"/>
            <a:ext cx="1024800" cy="53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 -&gt; Y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1918025" y="4517625"/>
            <a:ext cx="593100" cy="30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 txBox="1"/>
          <p:nvPr/>
        </p:nvSpPr>
        <p:spPr>
          <a:xfrm>
            <a:off x="2574875" y="4400475"/>
            <a:ext cx="854400" cy="53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TIE</a:t>
            </a:r>
            <a:endParaRPr sz="2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pic>
        <p:nvPicPr>
          <p:cNvPr id="17" name="Google Shape;244;p28">
            <a:extLst>
              <a:ext uri="{FF2B5EF4-FFF2-40B4-BE49-F238E27FC236}">
                <a16:creationId xmlns:a16="http://schemas.microsoft.com/office/drawing/2014/main" id="{6FA2B7C5-D88F-4C86-A2CC-D4183189A7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9910"/>
          <a:stretch/>
        </p:blipFill>
        <p:spPr>
          <a:xfrm>
            <a:off x="2842725" y="2238492"/>
            <a:ext cx="2427726" cy="4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49;p28">
            <a:extLst>
              <a:ext uri="{FF2B5EF4-FFF2-40B4-BE49-F238E27FC236}">
                <a16:creationId xmlns:a16="http://schemas.microsoft.com/office/drawing/2014/main" id="{EBAA1AF7-5637-49A2-A887-293512C15E08}"/>
              </a:ext>
            </a:extLst>
          </p:cNvPr>
          <p:cNvSpPr txBox="1"/>
          <p:nvPr/>
        </p:nvSpPr>
        <p:spPr>
          <a:xfrm>
            <a:off x="3655950" y="2698116"/>
            <a:ext cx="2012100" cy="43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𝐾</a:t>
            </a:r>
            <a:r>
              <a:rPr lang="zh-TW"/>
              <a:t>u</a:t>
            </a:r>
            <a:r>
              <a:rPr lang="zh-TW" sz="1600"/>
              <a:t>𝑖 = 𝐾(𝑈 = </a:t>
            </a:r>
            <a:r>
              <a:rPr lang="zh-TW"/>
              <a:t>u, </a:t>
            </a:r>
            <a:r>
              <a:rPr lang="zh-TW" sz="1600"/>
              <a:t>𝐼 = 𝑖)</a:t>
            </a:r>
            <a:endParaRPr sz="1600"/>
          </a:p>
        </p:txBody>
      </p:sp>
      <p:cxnSp>
        <p:nvCxnSpPr>
          <p:cNvPr id="19" name="Google Shape;250;p28">
            <a:extLst>
              <a:ext uri="{FF2B5EF4-FFF2-40B4-BE49-F238E27FC236}">
                <a16:creationId xmlns:a16="http://schemas.microsoft.com/office/drawing/2014/main" id="{961FD3A2-94CA-4416-BB83-47A14D50F43B}"/>
              </a:ext>
            </a:extLst>
          </p:cNvPr>
          <p:cNvCxnSpPr>
            <a:stCxn id="18" idx="0"/>
          </p:cNvCxnSpPr>
          <p:nvPr/>
        </p:nvCxnSpPr>
        <p:spPr>
          <a:xfrm rot="10800000" flipH="1">
            <a:off x="4662000" y="2537016"/>
            <a:ext cx="210300" cy="16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Causal graph - </a:t>
            </a:r>
            <a:r>
              <a:rPr lang="zh-TW" sz="4100">
                <a:solidFill>
                  <a:schemeClr val="dk2"/>
                </a:solidFill>
                <a:highlight>
                  <a:schemeClr val="accent2"/>
                </a:highlight>
              </a:rPr>
              <a:t>NDE</a:t>
            </a:r>
            <a:r>
              <a:rPr lang="zh-TW" sz="4100">
                <a:solidFill>
                  <a:schemeClr val="dk2"/>
                </a:solidFill>
              </a:rPr>
              <a:t> </a:t>
            </a:r>
            <a:endParaRPr sz="2650">
              <a:solidFill>
                <a:schemeClr val="accent5"/>
              </a:solidFill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570600" y="1700175"/>
            <a:ext cx="4153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𝑌 (.) means the value function of Y</a:t>
            </a:r>
            <a:endParaRPr sz="18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Ex:</a:t>
            </a:r>
            <a:endParaRPr sz="1800"/>
          </a:p>
        </p:txBody>
      </p:sp>
      <p:pic>
        <p:nvPicPr>
          <p:cNvPr id="244" name="Google Shape;244;p28"/>
          <p:cNvPicPr preferRelativeResize="0"/>
          <p:nvPr/>
        </p:nvPicPr>
        <p:blipFill rotWithShape="1">
          <a:blip r:embed="rId3">
            <a:alphaModFix/>
          </a:blip>
          <a:srcRect l="19910"/>
          <a:stretch/>
        </p:blipFill>
        <p:spPr>
          <a:xfrm>
            <a:off x="2842725" y="2238492"/>
            <a:ext cx="2427726" cy="4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/>
          <p:cNvPicPr preferRelativeResize="0"/>
          <p:nvPr/>
        </p:nvPicPr>
        <p:blipFill rotWithShape="1">
          <a:blip r:embed="rId4">
            <a:alphaModFix/>
          </a:blip>
          <a:srcRect b="1574"/>
          <a:stretch/>
        </p:blipFill>
        <p:spPr>
          <a:xfrm>
            <a:off x="6211925" y="1779800"/>
            <a:ext cx="2772350" cy="2591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28"/>
          <p:cNvGrpSpPr/>
          <p:nvPr/>
        </p:nvGrpSpPr>
        <p:grpSpPr>
          <a:xfrm>
            <a:off x="406075" y="3195725"/>
            <a:ext cx="5135073" cy="1008600"/>
            <a:chOff x="516050" y="2976300"/>
            <a:chExt cx="5135073" cy="1008600"/>
          </a:xfrm>
        </p:grpSpPr>
        <p:pic>
          <p:nvPicPr>
            <p:cNvPr id="247" name="Google Shape;247;p28"/>
            <p:cNvPicPr preferRelativeResize="0"/>
            <p:nvPr/>
          </p:nvPicPr>
          <p:blipFill rotWithShape="1">
            <a:blip r:embed="rId5">
              <a:alphaModFix/>
            </a:blip>
            <a:srcRect r="47262"/>
            <a:stretch/>
          </p:blipFill>
          <p:spPr>
            <a:xfrm>
              <a:off x="516050" y="2976300"/>
              <a:ext cx="4822199" cy="50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8"/>
            <p:cNvPicPr preferRelativeResize="0"/>
            <p:nvPr/>
          </p:nvPicPr>
          <p:blipFill rotWithShape="1">
            <a:blip r:embed="rId5">
              <a:alphaModFix/>
            </a:blip>
            <a:srcRect l="52919"/>
            <a:stretch/>
          </p:blipFill>
          <p:spPr>
            <a:xfrm>
              <a:off x="1346125" y="3480600"/>
              <a:ext cx="4304999" cy="504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28"/>
          <p:cNvSpPr txBox="1"/>
          <p:nvPr/>
        </p:nvSpPr>
        <p:spPr>
          <a:xfrm>
            <a:off x="3655950" y="2698116"/>
            <a:ext cx="2012100" cy="43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𝐾</a:t>
            </a:r>
            <a:r>
              <a:rPr lang="zh-TW"/>
              <a:t>u</a:t>
            </a:r>
            <a:r>
              <a:rPr lang="zh-TW" sz="1600"/>
              <a:t>𝑖 = 𝐾(𝑈 = </a:t>
            </a:r>
            <a:r>
              <a:rPr lang="zh-TW"/>
              <a:t>u, </a:t>
            </a:r>
            <a:r>
              <a:rPr lang="zh-TW" sz="1600"/>
              <a:t>𝐼 = 𝑖)</a:t>
            </a:r>
            <a:endParaRPr sz="1600"/>
          </a:p>
        </p:txBody>
      </p:sp>
      <p:cxnSp>
        <p:nvCxnSpPr>
          <p:cNvPr id="250" name="Google Shape;250;p28"/>
          <p:cNvCxnSpPr>
            <a:stCxn id="249" idx="0"/>
          </p:cNvCxnSpPr>
          <p:nvPr/>
        </p:nvCxnSpPr>
        <p:spPr>
          <a:xfrm rot="10800000" flipH="1">
            <a:off x="4662000" y="2537016"/>
            <a:ext cx="210300" cy="16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1" name="Google Shape;251;p28"/>
          <p:cNvSpPr txBox="1"/>
          <p:nvPr/>
        </p:nvSpPr>
        <p:spPr>
          <a:xfrm>
            <a:off x="660771" y="4370950"/>
            <a:ext cx="6208579" cy="70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dirty="0"/>
              <a:t>𝑈 = 𝑢∗, 𝐼 = 𝑖∗ refers to a the situation where the value of </a:t>
            </a:r>
            <a:endParaRPr sz="1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 dirty="0">
                <a:solidFill>
                  <a:schemeClr val="accent5"/>
                </a:solidFill>
              </a:rPr>
              <a:t>𝑈,𝐼 is muted from the reality, typically set the value as null</a:t>
            </a:r>
            <a:endParaRPr sz="1700" b="1" dirty="0">
              <a:solidFill>
                <a:schemeClr val="accent5"/>
              </a:solidFill>
            </a:endParaRPr>
          </a:p>
        </p:txBody>
      </p: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Causal graph - </a:t>
            </a:r>
            <a:r>
              <a:rPr lang="zh-TW" sz="4100">
                <a:solidFill>
                  <a:schemeClr val="dk2"/>
                </a:solidFill>
                <a:highlight>
                  <a:schemeClr val="accent2"/>
                </a:highlight>
              </a:rPr>
              <a:t>TE, TIE</a:t>
            </a:r>
            <a:r>
              <a:rPr lang="zh-TW" sz="4100">
                <a:solidFill>
                  <a:schemeClr val="dk2"/>
                </a:solidFill>
              </a:rPr>
              <a:t> </a:t>
            </a:r>
            <a:endParaRPr sz="2650">
              <a:solidFill>
                <a:schemeClr val="accent5"/>
              </a:solidFill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570600" y="1700175"/>
            <a:ext cx="4153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𝑌 (.) means the value function of Y</a:t>
            </a:r>
            <a:endParaRPr sz="180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Ex:</a:t>
            </a:r>
            <a:endParaRPr sz="1800"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508463" y="2681450"/>
            <a:ext cx="4922713" cy="1210700"/>
            <a:chOff x="483088" y="2577375"/>
            <a:chExt cx="4922713" cy="1210700"/>
          </a:xfrm>
        </p:grpSpPr>
        <p:pic>
          <p:nvPicPr>
            <p:cNvPr id="261" name="Google Shape;261;p29"/>
            <p:cNvPicPr preferRelativeResize="0"/>
            <p:nvPr/>
          </p:nvPicPr>
          <p:blipFill rotWithShape="1">
            <a:blip r:embed="rId3">
              <a:alphaModFix/>
            </a:blip>
            <a:srcRect r="50112"/>
            <a:stretch/>
          </p:blipFill>
          <p:spPr>
            <a:xfrm>
              <a:off x="483088" y="2577375"/>
              <a:ext cx="4328826" cy="66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9"/>
            <p:cNvPicPr preferRelativeResize="0"/>
            <p:nvPr/>
          </p:nvPicPr>
          <p:blipFill rotWithShape="1">
            <a:blip r:embed="rId3">
              <a:alphaModFix/>
            </a:blip>
            <a:srcRect l="50568"/>
            <a:stretch/>
          </p:blipFill>
          <p:spPr>
            <a:xfrm>
              <a:off x="1116450" y="3121325"/>
              <a:ext cx="4289350" cy="666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3" name="Google Shape;263;p29"/>
          <p:cNvGrpSpPr/>
          <p:nvPr/>
        </p:nvGrpSpPr>
        <p:grpSpPr>
          <a:xfrm>
            <a:off x="216225" y="3892150"/>
            <a:ext cx="5507188" cy="998925"/>
            <a:chOff x="330438" y="3892150"/>
            <a:chExt cx="5507188" cy="998925"/>
          </a:xfrm>
        </p:grpSpPr>
        <p:pic>
          <p:nvPicPr>
            <p:cNvPr id="264" name="Google Shape;264;p29"/>
            <p:cNvPicPr preferRelativeResize="0"/>
            <p:nvPr/>
          </p:nvPicPr>
          <p:blipFill rotWithShape="1">
            <a:blip r:embed="rId4">
              <a:alphaModFix/>
            </a:blip>
            <a:srcRect r="42269"/>
            <a:stretch/>
          </p:blipFill>
          <p:spPr>
            <a:xfrm>
              <a:off x="330438" y="3892150"/>
              <a:ext cx="5278775" cy="47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9"/>
            <p:cNvPicPr preferRelativeResize="0"/>
            <p:nvPr/>
          </p:nvPicPr>
          <p:blipFill rotWithShape="1">
            <a:blip r:embed="rId4">
              <a:alphaModFix/>
            </a:blip>
            <a:srcRect l="57914"/>
            <a:stretch/>
          </p:blipFill>
          <p:spPr>
            <a:xfrm>
              <a:off x="1989350" y="4414225"/>
              <a:ext cx="3848276" cy="476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" name="Google Shape;26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9251" y="1853588"/>
            <a:ext cx="3001574" cy="282941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9"/>
          <p:cNvSpPr/>
          <p:nvPr/>
        </p:nvSpPr>
        <p:spPr>
          <a:xfrm>
            <a:off x="1793625" y="4450350"/>
            <a:ext cx="4009800" cy="4653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cxnSp>
        <p:nvCxnSpPr>
          <p:cNvPr id="268" name="Google Shape;268;p29"/>
          <p:cNvCxnSpPr>
            <a:stCxn id="269" idx="1"/>
            <a:endCxn id="267" idx="3"/>
          </p:cNvCxnSpPr>
          <p:nvPr/>
        </p:nvCxnSpPr>
        <p:spPr>
          <a:xfrm rot="10800000">
            <a:off x="5803550" y="4683000"/>
            <a:ext cx="11250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9" name="Google Shape;269;p29"/>
          <p:cNvSpPr txBox="1"/>
          <p:nvPr/>
        </p:nvSpPr>
        <p:spPr>
          <a:xfrm>
            <a:off x="6928550" y="4375200"/>
            <a:ext cx="1641300" cy="6156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User conformity &amp;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Popularity bias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pic>
        <p:nvPicPr>
          <p:cNvPr id="19" name="Google Shape;244;p28">
            <a:extLst>
              <a:ext uri="{FF2B5EF4-FFF2-40B4-BE49-F238E27FC236}">
                <a16:creationId xmlns:a16="http://schemas.microsoft.com/office/drawing/2014/main" id="{5D1E7C4D-6146-425E-8948-410CFB7EFEE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9910"/>
          <a:stretch/>
        </p:blipFill>
        <p:spPr>
          <a:xfrm>
            <a:off x="2842725" y="2238492"/>
            <a:ext cx="2427726" cy="4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30"/>
          <p:cNvGrpSpPr/>
          <p:nvPr/>
        </p:nvGrpSpPr>
        <p:grpSpPr>
          <a:xfrm>
            <a:off x="1247825" y="2415050"/>
            <a:ext cx="6932100" cy="690125"/>
            <a:chOff x="1916925" y="2216563"/>
            <a:chExt cx="6932100" cy="690125"/>
          </a:xfrm>
        </p:grpSpPr>
        <p:pic>
          <p:nvPicPr>
            <p:cNvPr id="276" name="Google Shape;276;p30"/>
            <p:cNvPicPr preferRelativeResize="0"/>
            <p:nvPr/>
          </p:nvPicPr>
          <p:blipFill rotWithShape="1">
            <a:blip r:embed="rId3">
              <a:alphaModFix/>
            </a:blip>
            <a:srcRect l="12625"/>
            <a:stretch/>
          </p:blipFill>
          <p:spPr>
            <a:xfrm>
              <a:off x="1916925" y="2216563"/>
              <a:ext cx="853275" cy="690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30"/>
            <p:cNvPicPr preferRelativeResize="0"/>
            <p:nvPr/>
          </p:nvPicPr>
          <p:blipFill rotWithShape="1">
            <a:blip r:embed="rId4">
              <a:alphaModFix/>
            </a:blip>
            <a:srcRect r="911"/>
            <a:stretch/>
          </p:blipFill>
          <p:spPr>
            <a:xfrm>
              <a:off x="2770200" y="2249188"/>
              <a:ext cx="6078825" cy="624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61311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Counterfactual Inference</a:t>
            </a:r>
            <a:endParaRPr sz="2650">
              <a:solidFill>
                <a:schemeClr val="accent5"/>
              </a:solidFill>
            </a:endParaRPr>
          </a:p>
        </p:txBody>
      </p:sp>
      <p:pic>
        <p:nvPicPr>
          <p:cNvPr id="279" name="Google Shape;27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1825" y="160524"/>
            <a:ext cx="1606950" cy="15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 txBox="1"/>
          <p:nvPr/>
        </p:nvSpPr>
        <p:spPr>
          <a:xfrm>
            <a:off x="527282" y="3356575"/>
            <a:ext cx="2971418" cy="7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dirty="0"/>
              <a:t>Reflects what item 𝑖 matches the preference of user 𝑢</a:t>
            </a:r>
            <a:endParaRPr sz="1700" dirty="0"/>
          </a:p>
        </p:txBody>
      </p:sp>
      <p:pic>
        <p:nvPicPr>
          <p:cNvPr id="281" name="Google Shape;28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2838" y="4257992"/>
            <a:ext cx="1838325" cy="6286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2" name="Google Shape;282;p30"/>
          <p:cNvSpPr txBox="1"/>
          <p:nvPr/>
        </p:nvSpPr>
        <p:spPr>
          <a:xfrm>
            <a:off x="2278425" y="1589750"/>
            <a:ext cx="1911900" cy="7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lt1"/>
                </a:solidFill>
              </a:rPr>
              <a:t>Influence from </a:t>
            </a:r>
            <a:endParaRPr sz="17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>
                <a:solidFill>
                  <a:schemeClr val="lt1"/>
                </a:solidFill>
              </a:rPr>
              <a:t>item popularity</a:t>
            </a:r>
            <a:endParaRPr sz="1700" b="1">
              <a:solidFill>
                <a:schemeClr val="lt1"/>
              </a:solidFill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4190325" y="3356563"/>
            <a:ext cx="1911900" cy="7080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Influence from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/>
              <a:t>user conformity</a:t>
            </a:r>
            <a:endParaRPr sz="1700" b="1"/>
          </a:p>
        </p:txBody>
      </p:sp>
      <p:cxnSp>
        <p:nvCxnSpPr>
          <p:cNvPr id="284" name="Google Shape;284;p30"/>
          <p:cNvCxnSpPr>
            <a:cxnSpLocks/>
            <a:stCxn id="280" idx="0"/>
          </p:cNvCxnSpPr>
          <p:nvPr/>
        </p:nvCxnSpPr>
        <p:spPr>
          <a:xfrm flipV="1">
            <a:off x="2012991" y="2961475"/>
            <a:ext cx="402559" cy="3951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p30"/>
          <p:cNvCxnSpPr>
            <a:stCxn id="282" idx="2"/>
          </p:cNvCxnSpPr>
          <p:nvPr/>
        </p:nvCxnSpPr>
        <p:spPr>
          <a:xfrm>
            <a:off x="3234375" y="2297750"/>
            <a:ext cx="312600" cy="2544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6" name="Google Shape;286;p30"/>
          <p:cNvCxnSpPr>
            <a:stCxn id="283" idx="0"/>
          </p:cNvCxnSpPr>
          <p:nvPr/>
        </p:nvCxnSpPr>
        <p:spPr>
          <a:xfrm rot="10800000">
            <a:off x="4806675" y="2969563"/>
            <a:ext cx="339600" cy="387000"/>
          </a:xfrm>
          <a:prstGeom prst="straightConnector1">
            <a:avLst/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" name="Google Shape;287;p30"/>
          <p:cNvSpPr/>
          <p:nvPr/>
        </p:nvSpPr>
        <p:spPr>
          <a:xfrm>
            <a:off x="5528825" y="2560250"/>
            <a:ext cx="240600" cy="3531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0"/>
          <p:cNvSpPr txBox="1"/>
          <p:nvPr/>
        </p:nvSpPr>
        <p:spPr>
          <a:xfrm>
            <a:off x="4734425" y="1821963"/>
            <a:ext cx="2471400" cy="44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FFF2CC"/>
                </a:solidFill>
                <a:latin typeface="Lato"/>
                <a:ea typeface="Lato"/>
                <a:cs typeface="Lato"/>
                <a:sym typeface="Lato"/>
              </a:rPr>
              <a:t>Control popularity bias</a:t>
            </a:r>
            <a:endParaRPr sz="1700">
              <a:solidFill>
                <a:srgbClr val="FFF2CC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9" name="Google Shape;289;p30"/>
          <p:cNvCxnSpPr>
            <a:stCxn id="288" idx="2"/>
            <a:endCxn id="287" idx="0"/>
          </p:cNvCxnSpPr>
          <p:nvPr/>
        </p:nvCxnSpPr>
        <p:spPr>
          <a:xfrm flipH="1">
            <a:off x="5649125" y="2268363"/>
            <a:ext cx="321000" cy="2919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0" name="Google Shape;29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Loss function </a:t>
            </a:r>
            <a:endParaRPr sz="2650">
              <a:solidFill>
                <a:schemeClr val="accent5"/>
              </a:solidFill>
            </a:endParaRPr>
          </a:p>
        </p:txBody>
      </p:sp>
      <p:pic>
        <p:nvPicPr>
          <p:cNvPr id="296" name="Google Shape;296;p31"/>
          <p:cNvPicPr preferRelativeResize="0"/>
          <p:nvPr/>
        </p:nvPicPr>
        <p:blipFill rotWithShape="1">
          <a:blip r:embed="rId3">
            <a:alphaModFix/>
          </a:blip>
          <a:srcRect l="872" t="13449"/>
          <a:stretch/>
        </p:blipFill>
        <p:spPr>
          <a:xfrm>
            <a:off x="1465475" y="1858200"/>
            <a:ext cx="6213050" cy="7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1"/>
          <p:cNvPicPr preferRelativeResize="0"/>
          <p:nvPr/>
        </p:nvPicPr>
        <p:blipFill rotWithShape="1">
          <a:blip r:embed="rId4">
            <a:alphaModFix/>
          </a:blip>
          <a:srcRect l="1273"/>
          <a:stretch/>
        </p:blipFill>
        <p:spPr>
          <a:xfrm>
            <a:off x="1425350" y="2558925"/>
            <a:ext cx="60651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2600" y="4241325"/>
            <a:ext cx="3510675" cy="5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zh-TW" sz="2900"/>
              <a:t>Introduction</a:t>
            </a:r>
            <a:endParaRPr sz="2900"/>
          </a:p>
          <a:p>
            <a:pPr marL="457200" lvl="0" indent="-41275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900"/>
              <a:buChar char="●"/>
            </a:pPr>
            <a:r>
              <a:rPr lang="zh-TW" sz="2900">
                <a:solidFill>
                  <a:schemeClr val="accent1"/>
                </a:solidFill>
              </a:rPr>
              <a:t>Method</a:t>
            </a:r>
            <a:endParaRPr sz="2900">
              <a:solidFill>
                <a:schemeClr val="accent1"/>
              </a:solidFill>
            </a:endParaRPr>
          </a:p>
          <a:p>
            <a:pPr marL="457200" lvl="0" indent="-41275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900"/>
              <a:buChar char="●"/>
            </a:pPr>
            <a:r>
              <a:rPr lang="zh-TW" sz="2900">
                <a:solidFill>
                  <a:schemeClr val="accent3"/>
                </a:solidFill>
              </a:rPr>
              <a:t>Experiment</a:t>
            </a:r>
            <a:endParaRPr sz="2900">
              <a:solidFill>
                <a:schemeClr val="accent3"/>
              </a:solidFill>
            </a:endParaRPr>
          </a:p>
          <a:p>
            <a:pPr marL="457200" lvl="0" indent="-412750" algn="l" rtl="0">
              <a:spcBef>
                <a:spcPts val="1600"/>
              </a:spcBef>
              <a:spcAft>
                <a:spcPts val="1600"/>
              </a:spcAft>
              <a:buSzPts val="2900"/>
              <a:buChar char="●"/>
            </a:pPr>
            <a:r>
              <a:rPr lang="zh-TW" sz="2900"/>
              <a:t>Conclusion</a:t>
            </a:r>
            <a:endParaRPr sz="2900"/>
          </a:p>
        </p:txBody>
      </p:sp>
      <p:sp>
        <p:nvSpPr>
          <p:cNvPr id="305" name="Google Shape;305;p3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Outline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306" name="Google Shape;30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2187875"/>
            <a:ext cx="617220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Dataset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313" name="Google Shape;31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0" y="1733188"/>
            <a:ext cx="9110699" cy="302357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4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61653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Experiment </a:t>
            </a:r>
            <a:r>
              <a:rPr lang="zh-TW" sz="2466" b="0">
                <a:solidFill>
                  <a:schemeClr val="dk2"/>
                </a:solidFill>
              </a:rPr>
              <a:t>(MACR outperform)</a:t>
            </a:r>
            <a:endParaRPr sz="2466" b="0">
              <a:solidFill>
                <a:schemeClr val="dk2"/>
              </a:solidFill>
            </a:endParaRPr>
          </a:p>
        </p:txBody>
      </p:sp>
      <p:sp>
        <p:nvSpPr>
          <p:cNvPr id="320" name="Google Shape;32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  <p:sp>
        <p:nvSpPr>
          <p:cNvPr id="321" name="Google Shape;321;p34"/>
          <p:cNvSpPr/>
          <p:nvPr/>
        </p:nvSpPr>
        <p:spPr>
          <a:xfrm>
            <a:off x="112725" y="3299675"/>
            <a:ext cx="8849400" cy="164700"/>
          </a:xfrm>
          <a:prstGeom prst="rect">
            <a:avLst/>
          </a:prstGeom>
          <a:noFill/>
          <a:ln w="28575" cap="flat" cmpd="sng">
            <a:solidFill>
              <a:srgbClr val="D6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4"/>
          <p:cNvSpPr txBox="1"/>
          <p:nvPr/>
        </p:nvSpPr>
        <p:spPr>
          <a:xfrm>
            <a:off x="112725" y="2866725"/>
            <a:ext cx="25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sz="12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34"/>
          <p:cNvSpPr txBox="1"/>
          <p:nvPr/>
        </p:nvSpPr>
        <p:spPr>
          <a:xfrm>
            <a:off x="112725" y="3025675"/>
            <a:ext cx="25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sz="12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34"/>
          <p:cNvSpPr/>
          <p:nvPr/>
        </p:nvSpPr>
        <p:spPr>
          <a:xfrm>
            <a:off x="112725" y="4498525"/>
            <a:ext cx="8849400" cy="164700"/>
          </a:xfrm>
          <a:prstGeom prst="rect">
            <a:avLst/>
          </a:prstGeom>
          <a:noFill/>
          <a:ln w="28575" cap="flat" cmpd="sng">
            <a:solidFill>
              <a:srgbClr val="D6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4"/>
          <p:cNvSpPr txBox="1"/>
          <p:nvPr/>
        </p:nvSpPr>
        <p:spPr>
          <a:xfrm>
            <a:off x="0" y="4072450"/>
            <a:ext cx="25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sz="10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6" name="Google Shape;326;p34"/>
          <p:cNvSpPr txBox="1"/>
          <p:nvPr/>
        </p:nvSpPr>
        <p:spPr>
          <a:xfrm>
            <a:off x="0" y="4231400"/>
            <a:ext cx="25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endParaRPr sz="1000" b="1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Char char="●"/>
            </a:pPr>
            <a:r>
              <a:rPr lang="zh-TW" sz="2900">
                <a:solidFill>
                  <a:schemeClr val="accent3"/>
                </a:solidFill>
              </a:rPr>
              <a:t>Introduction</a:t>
            </a:r>
            <a:endParaRPr sz="2900">
              <a:solidFill>
                <a:schemeClr val="accent3"/>
              </a:solidFill>
            </a:endParaRPr>
          </a:p>
          <a:p>
            <a:pPr marL="457200" lvl="0" indent="-412750" algn="l" rtl="0">
              <a:spcBef>
                <a:spcPts val="1600"/>
              </a:spcBef>
              <a:spcAft>
                <a:spcPts val="0"/>
              </a:spcAft>
              <a:buSzPts val="2900"/>
              <a:buChar char="●"/>
            </a:pPr>
            <a:r>
              <a:rPr lang="zh-TW" sz="2900"/>
              <a:t>Method</a:t>
            </a:r>
            <a:endParaRPr sz="2900"/>
          </a:p>
          <a:p>
            <a:pPr marL="457200" lvl="0" indent="-412750" algn="l" rtl="0">
              <a:spcBef>
                <a:spcPts val="1600"/>
              </a:spcBef>
              <a:spcAft>
                <a:spcPts val="0"/>
              </a:spcAft>
              <a:buSzPts val="2900"/>
              <a:buChar char="●"/>
            </a:pPr>
            <a:r>
              <a:rPr lang="zh-TW" sz="2900"/>
              <a:t>Experiment</a:t>
            </a:r>
            <a:endParaRPr sz="2900"/>
          </a:p>
          <a:p>
            <a:pPr marL="457200" lvl="0" indent="-412750" algn="l" rtl="0">
              <a:spcBef>
                <a:spcPts val="1600"/>
              </a:spcBef>
              <a:spcAft>
                <a:spcPts val="1600"/>
              </a:spcAft>
              <a:buSzPts val="2900"/>
              <a:buChar char="●"/>
            </a:pPr>
            <a:r>
              <a:rPr lang="zh-TW" sz="2900"/>
              <a:t>Conclusion</a:t>
            </a:r>
            <a:endParaRPr sz="2900"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Outline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60660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Experiment </a:t>
            </a:r>
            <a:r>
              <a:rPr lang="zh-TW" sz="2466" b="0">
                <a:solidFill>
                  <a:schemeClr val="dk2"/>
                </a:solidFill>
              </a:rPr>
              <a:t>(Effect of c) </a:t>
            </a:r>
            <a:r>
              <a:rPr lang="zh-TW" sz="1866" b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[p15]</a:t>
            </a:r>
            <a:endParaRPr sz="2466" b="0">
              <a:solidFill>
                <a:schemeClr val="dk2"/>
              </a:solidFill>
            </a:endParaRPr>
          </a:p>
        </p:txBody>
      </p:sp>
      <p:pic>
        <p:nvPicPr>
          <p:cNvPr id="332" name="Google Shape;3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25" y="1785325"/>
            <a:ext cx="638175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80751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Experiment </a:t>
            </a:r>
            <a:r>
              <a:rPr lang="zh-TW" sz="2466" b="0">
                <a:solidFill>
                  <a:schemeClr val="dk2"/>
                </a:solidFill>
              </a:rPr>
              <a:t>(Effect of user &amp; item branch) </a:t>
            </a:r>
            <a:r>
              <a:rPr lang="zh-TW" sz="1866" b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[p16]</a:t>
            </a:r>
            <a:endParaRPr sz="2466" b="0">
              <a:solidFill>
                <a:schemeClr val="dk2"/>
              </a:solidFill>
            </a:endParaRPr>
          </a:p>
        </p:txBody>
      </p:sp>
      <p:pic>
        <p:nvPicPr>
          <p:cNvPr id="339" name="Google Shape;3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851" y="2068675"/>
            <a:ext cx="6702300" cy="21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  <p:sp>
        <p:nvSpPr>
          <p:cNvPr id="341" name="Google Shape;341;p36"/>
          <p:cNvSpPr/>
          <p:nvPr/>
        </p:nvSpPr>
        <p:spPr>
          <a:xfrm>
            <a:off x="4338350" y="3117850"/>
            <a:ext cx="2823000" cy="484800"/>
          </a:xfrm>
          <a:prstGeom prst="rect">
            <a:avLst/>
          </a:prstGeom>
          <a:noFill/>
          <a:ln w="28575" cap="flat" cmpd="sng">
            <a:solidFill>
              <a:srgbClr val="D6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7"/>
          <p:cNvPicPr preferRelativeResize="0"/>
          <p:nvPr/>
        </p:nvPicPr>
        <p:blipFill rotWithShape="1">
          <a:blip r:embed="rId3">
            <a:alphaModFix/>
          </a:blip>
          <a:srcRect l="2409" r="4202" b="18949"/>
          <a:stretch/>
        </p:blipFill>
        <p:spPr>
          <a:xfrm>
            <a:off x="0" y="1089972"/>
            <a:ext cx="4874925" cy="210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7"/>
          <p:cNvPicPr preferRelativeResize="0"/>
          <p:nvPr/>
        </p:nvPicPr>
        <p:blipFill rotWithShape="1">
          <a:blip r:embed="rId4">
            <a:alphaModFix/>
          </a:blip>
          <a:srcRect l="1395" t="3469" r="3038" b="19772"/>
          <a:stretch/>
        </p:blipFill>
        <p:spPr>
          <a:xfrm>
            <a:off x="4053825" y="2915500"/>
            <a:ext cx="5025150" cy="21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7"/>
          <p:cNvSpPr txBox="1">
            <a:spLocks noGrp="1"/>
          </p:cNvSpPr>
          <p:nvPr>
            <p:ph type="ctrTitle"/>
          </p:nvPr>
        </p:nvSpPr>
        <p:spPr>
          <a:xfrm>
            <a:off x="390450" y="361375"/>
            <a:ext cx="8363100" cy="10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2"/>
                </a:solidFill>
              </a:rPr>
              <a:t>Experiment </a:t>
            </a:r>
            <a:r>
              <a:rPr lang="zh-TW" b="0">
                <a:solidFill>
                  <a:schemeClr val="dk2"/>
                </a:solidFill>
              </a:rPr>
              <a:t>(Effect of popularity bias)</a:t>
            </a:r>
            <a:endParaRPr b="0">
              <a:solidFill>
                <a:schemeClr val="dk2"/>
              </a:solidFill>
            </a:endParaRPr>
          </a:p>
        </p:txBody>
      </p:sp>
      <p:sp>
        <p:nvSpPr>
          <p:cNvPr id="349" name="Google Shape;349;p37"/>
          <p:cNvSpPr txBox="1"/>
          <p:nvPr/>
        </p:nvSpPr>
        <p:spPr>
          <a:xfrm>
            <a:off x="138425" y="3571150"/>
            <a:ext cx="3037200" cy="7338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>
                <a:solidFill>
                  <a:schemeClr val="lt1"/>
                </a:solidFill>
              </a:rPr>
              <a:t>Frequency of different item groups recommended</a:t>
            </a:r>
            <a:r>
              <a:rPr lang="zh-TW" sz="1866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[p6]</a:t>
            </a:r>
            <a:endParaRPr sz="1700" b="1">
              <a:solidFill>
                <a:schemeClr val="lt1"/>
              </a:solidFill>
            </a:endParaRPr>
          </a:p>
        </p:txBody>
      </p:sp>
      <p:sp>
        <p:nvSpPr>
          <p:cNvPr id="350" name="Google Shape;350;p37"/>
          <p:cNvSpPr txBox="1"/>
          <p:nvPr/>
        </p:nvSpPr>
        <p:spPr>
          <a:xfrm>
            <a:off x="5735075" y="1751875"/>
            <a:ext cx="3292800" cy="677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lt1"/>
                </a:solidFill>
              </a:rPr>
              <a:t>Average item recall in different item groups on Adressa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351" name="Google Shape;351;p37"/>
          <p:cNvSpPr/>
          <p:nvPr/>
        </p:nvSpPr>
        <p:spPr>
          <a:xfrm>
            <a:off x="4942600" y="1970975"/>
            <a:ext cx="724800" cy="249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7"/>
          <p:cNvSpPr/>
          <p:nvPr/>
        </p:nvSpPr>
        <p:spPr>
          <a:xfrm>
            <a:off x="3322250" y="3811175"/>
            <a:ext cx="724800" cy="24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1567450" y="1178200"/>
            <a:ext cx="548700" cy="10017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3988650" y="1178200"/>
            <a:ext cx="548700" cy="10017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5667400" y="2955050"/>
            <a:ext cx="548700" cy="10017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57" name="Google Shape;357;p37"/>
          <p:cNvSpPr/>
          <p:nvPr/>
        </p:nvSpPr>
        <p:spPr>
          <a:xfrm>
            <a:off x="8239500" y="2955050"/>
            <a:ext cx="548700" cy="10017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zh-TW" sz="2900"/>
              <a:t>Introduction</a:t>
            </a:r>
            <a:endParaRPr sz="2900"/>
          </a:p>
          <a:p>
            <a:pPr marL="457200" lvl="0" indent="-41275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900"/>
              <a:buChar char="●"/>
            </a:pPr>
            <a:r>
              <a:rPr lang="zh-TW" sz="2900">
                <a:solidFill>
                  <a:schemeClr val="accent1"/>
                </a:solidFill>
              </a:rPr>
              <a:t>Method</a:t>
            </a:r>
            <a:endParaRPr sz="2900">
              <a:solidFill>
                <a:schemeClr val="accent1"/>
              </a:solidFill>
            </a:endParaRPr>
          </a:p>
          <a:p>
            <a:pPr marL="457200" lvl="0" indent="-41275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900"/>
              <a:buChar char="●"/>
            </a:pPr>
            <a:r>
              <a:rPr lang="zh-TW" sz="2900">
                <a:solidFill>
                  <a:schemeClr val="accent1"/>
                </a:solidFill>
              </a:rPr>
              <a:t>Experiment</a:t>
            </a:r>
            <a:endParaRPr sz="2900">
              <a:solidFill>
                <a:schemeClr val="accent1"/>
              </a:solidFill>
            </a:endParaRPr>
          </a:p>
          <a:p>
            <a:pPr marL="457200" lvl="0" indent="-412750" algn="l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900"/>
              <a:buChar char="●"/>
            </a:pPr>
            <a:r>
              <a:rPr lang="zh-TW" sz="2900">
                <a:solidFill>
                  <a:schemeClr val="accent3"/>
                </a:solidFill>
              </a:rPr>
              <a:t>Conclusion</a:t>
            </a:r>
            <a:endParaRPr sz="2900">
              <a:solidFill>
                <a:schemeClr val="accent3"/>
              </a:solidFill>
            </a:endParaRPr>
          </a:p>
        </p:txBody>
      </p:sp>
      <p:sp>
        <p:nvSpPr>
          <p:cNvPr id="363" name="Google Shape;363;p38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Outline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364" name="Google Shape;36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Presenting a </a:t>
            </a:r>
            <a:r>
              <a:rPr lang="zh-TW" sz="2000">
                <a:solidFill>
                  <a:srgbClr val="D62828"/>
                </a:solidFill>
              </a:rPr>
              <a:t>causal view of the popularity bias</a:t>
            </a:r>
            <a:r>
              <a:rPr lang="zh-TW" sz="2000"/>
              <a:t> in recommender systems and </a:t>
            </a:r>
            <a:r>
              <a:rPr lang="zh-TW" sz="2000">
                <a:solidFill>
                  <a:srgbClr val="D62828"/>
                </a:solidFill>
              </a:rPr>
              <a:t>formulating a causal graph for recommendation. </a:t>
            </a:r>
            <a:endParaRPr sz="2000">
              <a:solidFill>
                <a:srgbClr val="D62828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Proposing MACR framework trains the recommender model according to the </a:t>
            </a:r>
            <a:r>
              <a:rPr lang="zh-TW" sz="2000">
                <a:solidFill>
                  <a:srgbClr val="D62828"/>
                </a:solidFill>
              </a:rPr>
              <a:t>causal graph and eliminate popularity bias</a:t>
            </a:r>
            <a:r>
              <a:rPr lang="zh-TW" sz="2000"/>
              <a:t> of recommendation. 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1600"/>
              </a:spcAft>
              <a:buSzPts val="2000"/>
              <a:buChar char="●"/>
            </a:pPr>
            <a:r>
              <a:rPr lang="zh-TW" sz="2000"/>
              <a:t>Evaluating on five real-world recommendation datasets to </a:t>
            </a:r>
            <a:r>
              <a:rPr lang="zh-TW" sz="2000">
                <a:solidFill>
                  <a:srgbClr val="D62828"/>
                </a:solidFill>
              </a:rPr>
              <a:t>demonstrate the effectiveness</a:t>
            </a:r>
            <a:r>
              <a:rPr lang="zh-TW" sz="2000"/>
              <a:t> and rationality of MACR</a:t>
            </a:r>
            <a:endParaRPr sz="2000"/>
          </a:p>
        </p:txBody>
      </p:sp>
      <p:sp>
        <p:nvSpPr>
          <p:cNvPr id="370" name="Google Shape;370;p39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Conclusion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371" name="Google Shape;37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Outline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zh-TW" sz="2900"/>
              <a:t>Introduction</a:t>
            </a:r>
            <a:endParaRPr sz="2900"/>
          </a:p>
          <a:p>
            <a:pPr marL="914400" marR="0" lvl="1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</a:pPr>
            <a:r>
              <a:rPr lang="zh-TW" sz="2400"/>
              <a:t>Problem</a:t>
            </a:r>
            <a:endParaRPr sz="2400"/>
          </a:p>
          <a:p>
            <a:pPr marL="914400" marR="0" lvl="1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</a:pPr>
            <a:r>
              <a:rPr lang="zh-TW" sz="2400"/>
              <a:t>Previous Work</a:t>
            </a:r>
            <a:endParaRPr sz="2400"/>
          </a:p>
          <a:p>
            <a:pPr marL="914400" marR="0" lvl="1" indent="-3810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Char char="○"/>
            </a:pPr>
            <a:r>
              <a:rPr lang="zh-TW" sz="2400"/>
              <a:t>Target</a:t>
            </a:r>
            <a:endParaRPr sz="2400">
              <a:solidFill>
                <a:srgbClr val="003049"/>
              </a:solidFill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850" y="2072873"/>
            <a:ext cx="3563533" cy="6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1396100" y="2919200"/>
            <a:ext cx="6326700" cy="20661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4294967295"/>
          </p:nvPr>
        </p:nvSpPr>
        <p:spPr>
          <a:xfrm>
            <a:off x="324475" y="459650"/>
            <a:ext cx="5244900" cy="9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Problem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5674175" y="490400"/>
            <a:ext cx="3201600" cy="187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362800" y="1686474"/>
            <a:ext cx="8370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User u</a:t>
            </a:r>
            <a:endParaRPr sz="2000" b="0" i="0" u="none" strike="noStrike" cap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414857" y="3763705"/>
            <a:ext cx="7329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Item i</a:t>
            </a:r>
            <a:endParaRPr sz="2000" b="0" i="0" u="none" strike="noStrike" cap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3" name="Google Shape;133;p19" descr="emojidex - custom emoji service and ap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726" y="3060163"/>
            <a:ext cx="1031275" cy="110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6871" y="3060200"/>
            <a:ext cx="943929" cy="13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3375" y="3030408"/>
            <a:ext cx="988500" cy="145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9550" y="3030417"/>
            <a:ext cx="988500" cy="145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41650" y="3024326"/>
            <a:ext cx="988500" cy="1466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9"/>
          <p:cNvCxnSpPr/>
          <p:nvPr/>
        </p:nvCxnSpPr>
        <p:spPr>
          <a:xfrm>
            <a:off x="7722984" y="3648748"/>
            <a:ext cx="6075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9" name="Google Shape;139;p19"/>
          <p:cNvSpPr txBox="1"/>
          <p:nvPr/>
        </p:nvSpPr>
        <p:spPr>
          <a:xfrm>
            <a:off x="3597300" y="4523725"/>
            <a:ext cx="287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accent4"/>
                </a:highlight>
                <a:latin typeface="Open Sans"/>
                <a:ea typeface="Open Sans"/>
                <a:cs typeface="Open Sans"/>
                <a:sym typeface="Open Sans"/>
              </a:rPr>
              <a:t>Previous n items records</a:t>
            </a:r>
            <a:endParaRPr sz="1800">
              <a:highlight>
                <a:schemeClr val="accent4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0" name="Google Shape;140;p19"/>
          <p:cNvCxnSpPr>
            <a:stCxn id="141" idx="3"/>
            <a:endCxn id="128" idx="0"/>
          </p:cNvCxnSpPr>
          <p:nvPr/>
        </p:nvCxnSpPr>
        <p:spPr>
          <a:xfrm>
            <a:off x="2504925" y="1822737"/>
            <a:ext cx="2054400" cy="10965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none" w="med" len="med"/>
            <a:tailEnd type="triangle" w="med" len="med"/>
          </a:ln>
        </p:spPr>
      </p:cxnSp>
      <p:pic>
        <p:nvPicPr>
          <p:cNvPr id="142" name="Google Shape;142;p19" descr="User (computing) - Wikipedi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35651" y="1066449"/>
            <a:ext cx="1074825" cy="11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35725" y="1042276"/>
            <a:ext cx="837000" cy="124184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19"/>
          <p:cNvSpPr txBox="1"/>
          <p:nvPr/>
        </p:nvSpPr>
        <p:spPr>
          <a:xfrm>
            <a:off x="5711125" y="490400"/>
            <a:ext cx="3387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highlight>
                  <a:srgbClr val="FCE5CD"/>
                </a:highlight>
                <a:latin typeface="Open Sans"/>
                <a:ea typeface="Open Sans"/>
                <a:cs typeface="Open Sans"/>
                <a:sym typeface="Open Sans"/>
              </a:rPr>
              <a:t>Probability of next items user will interacts with</a:t>
            </a:r>
            <a:endParaRPr sz="1700">
              <a:highlight>
                <a:srgbClr val="FCE5CD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747763" y="4523725"/>
            <a:ext cx="89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chemeClr val="accent4"/>
                </a:highlight>
                <a:latin typeface="Open Sans"/>
                <a:ea typeface="Open Sans"/>
                <a:cs typeface="Open Sans"/>
                <a:sym typeface="Open Sans"/>
              </a:rPr>
              <a:t>Input</a:t>
            </a:r>
            <a:endParaRPr sz="1800">
              <a:highlight>
                <a:schemeClr val="accent4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5787325" y="1796575"/>
            <a:ext cx="98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highlight>
                  <a:srgbClr val="FCE5CD"/>
                </a:highlight>
                <a:latin typeface="Open Sans"/>
                <a:ea typeface="Open Sans"/>
                <a:cs typeface="Open Sans"/>
                <a:sym typeface="Open Sans"/>
              </a:rPr>
              <a:t>Output</a:t>
            </a:r>
            <a:endParaRPr sz="1800">
              <a:highlight>
                <a:srgbClr val="FCE5CD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7" name="Google Shape;147;p19"/>
          <p:cNvCxnSpPr>
            <a:stCxn id="130" idx="2"/>
            <a:endCxn id="133" idx="0"/>
          </p:cNvCxnSpPr>
          <p:nvPr/>
        </p:nvCxnSpPr>
        <p:spPr>
          <a:xfrm>
            <a:off x="7274975" y="2366000"/>
            <a:ext cx="1353300" cy="694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1" name="Google Shape;141;p19" descr="User (computing) - Wikipedi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30101" y="1247974"/>
            <a:ext cx="1074825" cy="11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Previous work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54450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003049"/>
                </a:solidFill>
              </a:rPr>
              <a:t>Recommending popular items more frequently can </a:t>
            </a:r>
            <a:r>
              <a:rPr lang="zh-TW" sz="2500">
                <a:solidFill>
                  <a:srgbClr val="D62828"/>
                </a:solidFill>
              </a:rPr>
              <a:t>achieve lower loss</a:t>
            </a:r>
            <a:endParaRPr sz="2500">
              <a:solidFill>
                <a:srgbClr val="D6282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2500">
                <a:solidFill>
                  <a:srgbClr val="003049"/>
                </a:solidFill>
              </a:rPr>
              <a:t>=&gt; popular items are recommended more and become even more popular.</a:t>
            </a:r>
            <a:endParaRPr sz="2500">
              <a:solidFill>
                <a:srgbClr val="003049"/>
              </a:solidFill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375" y="1969375"/>
            <a:ext cx="2636700" cy="29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6001050" y="290425"/>
            <a:ext cx="2636700" cy="1231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accent5"/>
                </a:solidFill>
              </a:rPr>
              <a:t>U: user</a:t>
            </a:r>
            <a:endParaRPr sz="17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accent5"/>
                </a:solidFill>
              </a:rPr>
              <a:t>I: item</a:t>
            </a:r>
            <a:endParaRPr sz="17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accent5"/>
                </a:solidFill>
              </a:rPr>
              <a:t>K: matching features</a:t>
            </a:r>
            <a:endParaRPr sz="17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chemeClr val="accent5"/>
                </a:solidFill>
              </a:rPr>
              <a:t>Y: ranking score</a:t>
            </a:r>
            <a:endParaRPr sz="17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625" y="317325"/>
            <a:ext cx="732472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3530988" y="4584525"/>
            <a:ext cx="1929600" cy="492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Lato"/>
                <a:ea typeface="Lato"/>
                <a:cs typeface="Lato"/>
                <a:sym typeface="Lato"/>
              </a:rPr>
              <a:t>Item popularity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8097875" y="2110050"/>
            <a:ext cx="974400" cy="923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>
                <a:solidFill>
                  <a:srgbClr val="202124"/>
                </a:solidFill>
              </a:rPr>
              <a:t>Line chart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76200" y="2110050"/>
            <a:ext cx="974400" cy="923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381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>
                <a:solidFill>
                  <a:srgbClr val="202124"/>
                </a:solidFill>
              </a:rPr>
              <a:t>Bar</a:t>
            </a:r>
            <a:endParaRPr sz="2100" b="1">
              <a:solidFill>
                <a:srgbClr val="202124"/>
              </a:solidFill>
            </a:endParaRPr>
          </a:p>
          <a:p>
            <a:pPr marL="0" marR="381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 b="1">
                <a:solidFill>
                  <a:srgbClr val="202124"/>
                </a:solidFill>
              </a:rPr>
              <a:t>graph</a:t>
            </a:r>
            <a:endParaRPr sz="2100" b="1">
              <a:solidFill>
                <a:srgbClr val="202124"/>
              </a:solidFill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Target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5677800" cy="29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rgbClr val="003049"/>
                </a:solidFill>
              </a:rPr>
              <a:t>In our view, three main factors affect the probability of an interaction: </a:t>
            </a:r>
            <a:endParaRPr sz="2500">
              <a:solidFill>
                <a:srgbClr val="003049"/>
              </a:solidFill>
            </a:endParaRPr>
          </a:p>
          <a:p>
            <a:pPr marL="457200" lvl="0" indent="-387350" algn="l" rtl="0">
              <a:spcBef>
                <a:spcPts val="1600"/>
              </a:spcBef>
              <a:spcAft>
                <a:spcPts val="0"/>
              </a:spcAft>
              <a:buClr>
                <a:srgbClr val="003049"/>
              </a:buClr>
              <a:buSzPts val="2500"/>
              <a:buAutoNum type="arabicPeriod"/>
            </a:pPr>
            <a:r>
              <a:rPr lang="zh-TW" sz="2500">
                <a:solidFill>
                  <a:srgbClr val="003049"/>
                </a:solidFill>
              </a:rPr>
              <a:t>User-item matching</a:t>
            </a:r>
            <a:endParaRPr sz="2500">
              <a:solidFill>
                <a:srgbClr val="003049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3049"/>
              </a:buClr>
              <a:buSzPts val="2500"/>
              <a:buAutoNum type="arabicPeriod"/>
            </a:pPr>
            <a:r>
              <a:rPr lang="zh-TW" sz="2500">
                <a:solidFill>
                  <a:srgbClr val="003049"/>
                </a:solidFill>
              </a:rPr>
              <a:t>Item popularity</a:t>
            </a:r>
            <a:endParaRPr sz="2500">
              <a:solidFill>
                <a:srgbClr val="003049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3049"/>
              </a:buClr>
              <a:buSzPts val="2500"/>
              <a:buAutoNum type="arabicPeriod"/>
            </a:pPr>
            <a:r>
              <a:rPr lang="zh-TW" sz="2500">
                <a:solidFill>
                  <a:srgbClr val="003049"/>
                </a:solidFill>
              </a:rPr>
              <a:t>User conformity (Numbers of user interactions)</a:t>
            </a:r>
            <a:endParaRPr sz="2500">
              <a:solidFill>
                <a:srgbClr val="003049"/>
              </a:solidFill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750" y="1975375"/>
            <a:ext cx="2264725" cy="30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zh-TW" sz="2900"/>
              <a:t>Introduction</a:t>
            </a:r>
            <a:endParaRPr sz="2900"/>
          </a:p>
          <a:p>
            <a:pPr marL="457200" lvl="0" indent="-41275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900"/>
              <a:buChar char="●"/>
            </a:pPr>
            <a:r>
              <a:rPr lang="zh-TW" sz="2900">
                <a:solidFill>
                  <a:schemeClr val="accent3"/>
                </a:solidFill>
              </a:rPr>
              <a:t>Method</a:t>
            </a:r>
            <a:endParaRPr sz="2900">
              <a:solidFill>
                <a:schemeClr val="accent3"/>
              </a:solidFill>
            </a:endParaRPr>
          </a:p>
          <a:p>
            <a:pPr marL="457200" lvl="0" indent="-412750" algn="l" rtl="0">
              <a:spcBef>
                <a:spcPts val="1600"/>
              </a:spcBef>
              <a:spcAft>
                <a:spcPts val="0"/>
              </a:spcAft>
              <a:buSzPts val="2900"/>
              <a:buChar char="●"/>
            </a:pPr>
            <a:r>
              <a:rPr lang="zh-TW" sz="2900"/>
              <a:t>Experiment</a:t>
            </a:r>
            <a:endParaRPr sz="2900"/>
          </a:p>
          <a:p>
            <a:pPr marL="457200" lvl="0" indent="-412750" algn="l" rtl="0">
              <a:spcBef>
                <a:spcPts val="1600"/>
              </a:spcBef>
              <a:spcAft>
                <a:spcPts val="1600"/>
              </a:spcAft>
              <a:buSzPts val="2900"/>
              <a:buChar char="●"/>
            </a:pPr>
            <a:r>
              <a:rPr lang="zh-TW" sz="2900"/>
              <a:t>Conclusion</a:t>
            </a:r>
            <a:endParaRPr sz="2900"/>
          </a:p>
        </p:txBody>
      </p:sp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52449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100">
                <a:solidFill>
                  <a:schemeClr val="dk2"/>
                </a:solidFill>
              </a:rPr>
              <a:t>Outline</a:t>
            </a:r>
            <a:endParaRPr sz="4100">
              <a:solidFill>
                <a:schemeClr val="dk2"/>
              </a:solidFill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28225"/>
          <a:stretch/>
        </p:blipFill>
        <p:spPr>
          <a:xfrm>
            <a:off x="704602" y="2419043"/>
            <a:ext cx="2264725" cy="220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4000" y="1091650"/>
            <a:ext cx="4737050" cy="39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>
            <a:spLocks noGrp="1"/>
          </p:cNvSpPr>
          <p:nvPr>
            <p:ph type="title" idx="4294967295"/>
          </p:nvPr>
        </p:nvSpPr>
        <p:spPr>
          <a:xfrm>
            <a:off x="334525" y="419475"/>
            <a:ext cx="3171600" cy="9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Architecture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3991125" y="1416475"/>
            <a:ext cx="1326000" cy="3556200"/>
          </a:xfrm>
          <a:prstGeom prst="rect">
            <a:avLst/>
          </a:prstGeom>
          <a:noFill/>
          <a:ln w="28575" cap="flat" cmpd="sng">
            <a:solidFill>
              <a:srgbClr val="D6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7234825" y="1416475"/>
            <a:ext cx="1326000" cy="3556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1368552" y="2230784"/>
            <a:ext cx="1024800" cy="538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 -&gt; Y</a:t>
            </a:r>
            <a:endParaRPr sz="23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1368552" y="4346091"/>
            <a:ext cx="1024800" cy="53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 -&gt; Y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5434250" y="1416475"/>
            <a:ext cx="1657200" cy="3556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3848400" y="610000"/>
            <a:ext cx="1447200" cy="384900"/>
          </a:xfrm>
          <a:prstGeom prst="rect">
            <a:avLst/>
          </a:prstGeom>
          <a:noFill/>
          <a:ln w="19050" cap="flat" cmpd="sng">
            <a:solidFill>
              <a:srgbClr val="D628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>
                <a:latin typeface="Lato"/>
                <a:ea typeface="Lato"/>
                <a:cs typeface="Lato"/>
                <a:sym typeface="Lato"/>
              </a:rPr>
              <a:t> User conformity</a:t>
            </a:r>
            <a:endParaRPr sz="13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7209775" y="610000"/>
            <a:ext cx="1376100" cy="3849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/>
              <a:t>Item popularity</a:t>
            </a:r>
            <a:endParaRPr sz="1300" b="1"/>
          </a:p>
        </p:txBody>
      </p:sp>
      <p:sp>
        <p:nvSpPr>
          <p:cNvPr id="197" name="Google Shape;197;p24"/>
          <p:cNvSpPr txBox="1"/>
          <p:nvPr/>
        </p:nvSpPr>
        <p:spPr>
          <a:xfrm>
            <a:off x="5382525" y="509950"/>
            <a:ext cx="1740300" cy="585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/>
              <a:t>Ranking score from </a:t>
            </a:r>
            <a:endParaRPr sz="13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 b="1"/>
              <a:t>exist recommender</a:t>
            </a:r>
            <a:endParaRPr sz="1300" b="1"/>
          </a:p>
        </p:txBody>
      </p:sp>
      <p:sp>
        <p:nvSpPr>
          <p:cNvPr id="198" name="Google Shape;198;p24"/>
          <p:cNvSpPr txBox="1"/>
          <p:nvPr/>
        </p:nvSpPr>
        <p:spPr>
          <a:xfrm>
            <a:off x="2842065" y="3253760"/>
            <a:ext cx="1024800" cy="53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 -&gt; Y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400" y="1498401"/>
            <a:ext cx="2702289" cy="5388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1" name="Google Shape;201;p24"/>
          <p:cNvSpPr txBox="1"/>
          <p:nvPr/>
        </p:nvSpPr>
        <p:spPr>
          <a:xfrm>
            <a:off x="1364500" y="1284053"/>
            <a:ext cx="13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populariy bias?</a:t>
            </a:r>
            <a:endParaRPr>
              <a:highlight>
                <a:schemeClr val="accent3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如螢幕大小 (16:9)</PresentationFormat>
  <Paragraphs>162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Georgia</vt:lpstr>
      <vt:lpstr>Arial</vt:lpstr>
      <vt:lpstr>Open Sans</vt:lpstr>
      <vt:lpstr>Raleway</vt:lpstr>
      <vt:lpstr>Roboto Slab</vt:lpstr>
      <vt:lpstr>Lato</vt:lpstr>
      <vt:lpstr>Gill Sans</vt:lpstr>
      <vt:lpstr>Streamline</vt:lpstr>
      <vt:lpstr>Model-Agnostic Counterfactual Reasoning for Eliminating Popularity Bias in Recommender System</vt:lpstr>
      <vt:lpstr>Outline</vt:lpstr>
      <vt:lpstr>Outline</vt:lpstr>
      <vt:lpstr>Problem</vt:lpstr>
      <vt:lpstr>Previous work</vt:lpstr>
      <vt:lpstr>PowerPoint 簡報</vt:lpstr>
      <vt:lpstr>Target</vt:lpstr>
      <vt:lpstr>Outline</vt:lpstr>
      <vt:lpstr>Architecture</vt:lpstr>
      <vt:lpstr>Causal graph (take airplane company as example)</vt:lpstr>
      <vt:lpstr>Causal graph (take airplane company as example)</vt:lpstr>
      <vt:lpstr>Causal graph </vt:lpstr>
      <vt:lpstr>Causal graph - NDE </vt:lpstr>
      <vt:lpstr>Causal graph - TE, TIE </vt:lpstr>
      <vt:lpstr>Counterfactual Inference</vt:lpstr>
      <vt:lpstr>Loss function </vt:lpstr>
      <vt:lpstr>Outline</vt:lpstr>
      <vt:lpstr>Dataset</vt:lpstr>
      <vt:lpstr>Experiment (MACR outperform)</vt:lpstr>
      <vt:lpstr>Experiment (Effect of c) [p15]</vt:lpstr>
      <vt:lpstr>Experiment (Effect of user &amp; item branch) [p16]</vt:lpstr>
      <vt:lpstr>Experiment (Effect of popularity bias)</vt:lpstr>
      <vt:lpstr>Outline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Model-Agnostic Counterfactual Reasoning for Eliminating Popularity Bias in Recommender System</dc:title>
  <cp:lastModifiedBy>Spirit</cp:lastModifiedBy>
  <cp:revision>1</cp:revision>
  <dcterms:modified xsi:type="dcterms:W3CDTF">2022-01-26T04:03:10Z</dcterms:modified>
</cp:coreProperties>
</file>